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5199975" cy="359997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3F2A53-52AB-490D-ADE2-98F4B6222321}" v="1" dt="2021-08-02T16:24:27.1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2232" y="-2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יקיר מנחם" userId="2dbd6dd6bbfbd28c" providerId="LiveId" clId="{2C3F2A53-52AB-490D-ADE2-98F4B6222321}"/>
    <pc:docChg chg="modSld">
      <pc:chgData name="יקיר מנחם" userId="2dbd6dd6bbfbd28c" providerId="LiveId" clId="{2C3F2A53-52AB-490D-ADE2-98F4B6222321}" dt="2021-08-02T16:24:31.267" v="9" actId="20577"/>
      <pc:docMkLst>
        <pc:docMk/>
      </pc:docMkLst>
      <pc:sldChg chg="modSp mod">
        <pc:chgData name="יקיר מנחם" userId="2dbd6dd6bbfbd28c" providerId="LiveId" clId="{2C3F2A53-52AB-490D-ADE2-98F4B6222321}" dt="2021-08-02T16:24:31.267" v="9" actId="20577"/>
        <pc:sldMkLst>
          <pc:docMk/>
          <pc:sldMk cId="1360458196" sldId="256"/>
        </pc:sldMkLst>
        <pc:graphicFrameChg chg="mod modGraphic">
          <ac:chgData name="יקיר מנחם" userId="2dbd6dd6bbfbd28c" providerId="LiveId" clId="{2C3F2A53-52AB-490D-ADE2-98F4B6222321}" dt="2021-08-02T16:24:31.267" v="9" actId="20577"/>
          <ac:graphicFrameMkLst>
            <pc:docMk/>
            <pc:sldMk cId="1360458196" sldId="256"/>
            <ac:graphicFrameMk id="3" creationId="{5E55D3C5-B04D-41A5-9B17-C157FCAEF508}"/>
          </ac:graphicFrameMkLst>
        </pc:graphicFrameChg>
      </pc:sldChg>
    </pc:docChg>
  </pc:docChgLst>
  <pc:docChgLst>
    <pc:chgData name="יקיר מנחם" userId="2dbd6dd6bbfbd28c" providerId="LiveId" clId="{DFF58D73-6619-4A21-BD32-BE2B58084EA0}"/>
    <pc:docChg chg="undo redo custSel modSld">
      <pc:chgData name="יקיר מנחם" userId="2dbd6dd6bbfbd28c" providerId="LiveId" clId="{DFF58D73-6619-4A21-BD32-BE2B58084EA0}" dt="2021-04-04T11:00:34.645" v="129" actId="20577"/>
      <pc:docMkLst>
        <pc:docMk/>
      </pc:docMkLst>
      <pc:sldChg chg="modSp mod">
        <pc:chgData name="יקיר מנחם" userId="2dbd6dd6bbfbd28c" providerId="LiveId" clId="{DFF58D73-6619-4A21-BD32-BE2B58084EA0}" dt="2021-04-04T11:00:34.645" v="129" actId="20577"/>
        <pc:sldMkLst>
          <pc:docMk/>
          <pc:sldMk cId="1360458196" sldId="256"/>
        </pc:sldMkLst>
        <pc:graphicFrameChg chg="mod modGraphic">
          <ac:chgData name="יקיר מנחם" userId="2dbd6dd6bbfbd28c" providerId="LiveId" clId="{DFF58D73-6619-4A21-BD32-BE2B58084EA0}" dt="2021-04-04T11:00:34.645" v="129" actId="20577"/>
          <ac:graphicFrameMkLst>
            <pc:docMk/>
            <pc:sldMk cId="1360458196" sldId="256"/>
            <ac:graphicFrameMk id="3" creationId="{5E55D3C5-B04D-41A5-9B17-C157FCAEF508}"/>
          </ac:graphicFrameMkLst>
        </pc:graphicFrameChg>
      </pc:sldChg>
    </pc:docChg>
  </pc:docChgLst>
</pc:chgInfo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89998" y="5891626"/>
            <a:ext cx="21419979" cy="12533242"/>
          </a:xfrm>
        </p:spPr>
        <p:txBody>
          <a:bodyPr anchor="b"/>
          <a:lstStyle>
            <a:lvl1pPr algn="ctr">
              <a:defRPr sz="16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49997" y="18908198"/>
            <a:ext cx="18899981" cy="8691601"/>
          </a:xfrm>
        </p:spPr>
        <p:txBody>
          <a:bodyPr/>
          <a:lstStyle>
            <a:lvl1pPr marL="0" indent="0" algn="ctr">
              <a:buNone/>
              <a:defRPr sz="6614"/>
            </a:lvl1pPr>
            <a:lvl2pPr marL="1259997" indent="0" algn="ctr">
              <a:buNone/>
              <a:defRPr sz="5512"/>
            </a:lvl2pPr>
            <a:lvl3pPr marL="2519995" indent="0" algn="ctr">
              <a:buNone/>
              <a:defRPr sz="4961"/>
            </a:lvl3pPr>
            <a:lvl4pPr marL="3779992" indent="0" algn="ctr">
              <a:buNone/>
              <a:defRPr sz="4409"/>
            </a:lvl4pPr>
            <a:lvl5pPr marL="5039990" indent="0" algn="ctr">
              <a:buNone/>
              <a:defRPr sz="4409"/>
            </a:lvl5pPr>
            <a:lvl6pPr marL="6299987" indent="0" algn="ctr">
              <a:buNone/>
              <a:defRPr sz="4409"/>
            </a:lvl6pPr>
            <a:lvl7pPr marL="7559985" indent="0" algn="ctr">
              <a:buNone/>
              <a:defRPr sz="4409"/>
            </a:lvl7pPr>
            <a:lvl8pPr marL="8819982" indent="0" algn="ctr">
              <a:buNone/>
              <a:defRPr sz="4409"/>
            </a:lvl8pPr>
            <a:lvl9pPr marL="10079980" indent="0" algn="ctr">
              <a:buNone/>
              <a:defRPr sz="440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0802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0168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8033733" y="1916653"/>
            <a:ext cx="5433745" cy="305081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32500" y="1916653"/>
            <a:ext cx="15986234" cy="305081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08925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672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375" y="8974945"/>
            <a:ext cx="21734978" cy="14974888"/>
          </a:xfrm>
        </p:spPr>
        <p:txBody>
          <a:bodyPr anchor="b"/>
          <a:lstStyle>
            <a:lvl1pPr>
              <a:defRPr sz="1653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19375" y="24091502"/>
            <a:ext cx="21734978" cy="7874940"/>
          </a:xfrm>
        </p:spPr>
        <p:txBody>
          <a:bodyPr/>
          <a:lstStyle>
            <a:lvl1pPr marL="0" indent="0">
              <a:buNone/>
              <a:defRPr sz="6614">
                <a:solidFill>
                  <a:schemeClr val="tx1"/>
                </a:solidFill>
              </a:defRPr>
            </a:lvl1pPr>
            <a:lvl2pPr marL="1259997" indent="0">
              <a:buNone/>
              <a:defRPr sz="5512">
                <a:solidFill>
                  <a:schemeClr val="tx1">
                    <a:tint val="75000"/>
                  </a:schemeClr>
                </a:solidFill>
              </a:defRPr>
            </a:lvl2pPr>
            <a:lvl3pPr marL="2519995" indent="0">
              <a:buNone/>
              <a:defRPr sz="4961">
                <a:solidFill>
                  <a:schemeClr val="tx1">
                    <a:tint val="75000"/>
                  </a:schemeClr>
                </a:solidFill>
              </a:defRPr>
            </a:lvl3pPr>
            <a:lvl4pPr marL="3779992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4pPr>
            <a:lvl5pPr marL="5039990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5pPr>
            <a:lvl6pPr marL="6299987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6pPr>
            <a:lvl7pPr marL="7559985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7pPr>
            <a:lvl8pPr marL="8819982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8pPr>
            <a:lvl9pPr marL="10079980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409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32498" y="9583264"/>
            <a:ext cx="10709989" cy="228415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757488" y="9583264"/>
            <a:ext cx="10709989" cy="228415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884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1" y="1916661"/>
            <a:ext cx="21734978" cy="695828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5783" y="8824938"/>
            <a:ext cx="10660769" cy="4324966"/>
          </a:xfrm>
        </p:spPr>
        <p:txBody>
          <a:bodyPr anchor="b"/>
          <a:lstStyle>
            <a:lvl1pPr marL="0" indent="0">
              <a:buNone/>
              <a:defRPr sz="6614" b="1"/>
            </a:lvl1pPr>
            <a:lvl2pPr marL="1259997" indent="0">
              <a:buNone/>
              <a:defRPr sz="5512" b="1"/>
            </a:lvl2pPr>
            <a:lvl3pPr marL="2519995" indent="0">
              <a:buNone/>
              <a:defRPr sz="4961" b="1"/>
            </a:lvl3pPr>
            <a:lvl4pPr marL="3779992" indent="0">
              <a:buNone/>
              <a:defRPr sz="4409" b="1"/>
            </a:lvl4pPr>
            <a:lvl5pPr marL="5039990" indent="0">
              <a:buNone/>
              <a:defRPr sz="4409" b="1"/>
            </a:lvl5pPr>
            <a:lvl6pPr marL="6299987" indent="0">
              <a:buNone/>
              <a:defRPr sz="4409" b="1"/>
            </a:lvl6pPr>
            <a:lvl7pPr marL="7559985" indent="0">
              <a:buNone/>
              <a:defRPr sz="4409" b="1"/>
            </a:lvl7pPr>
            <a:lvl8pPr marL="8819982" indent="0">
              <a:buNone/>
              <a:defRPr sz="4409" b="1"/>
            </a:lvl8pPr>
            <a:lvl9pPr marL="10079980" indent="0">
              <a:buNone/>
              <a:defRPr sz="44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35783" y="13149904"/>
            <a:ext cx="10660769" cy="193415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757489" y="8824938"/>
            <a:ext cx="10713272" cy="4324966"/>
          </a:xfrm>
        </p:spPr>
        <p:txBody>
          <a:bodyPr anchor="b"/>
          <a:lstStyle>
            <a:lvl1pPr marL="0" indent="0">
              <a:buNone/>
              <a:defRPr sz="6614" b="1"/>
            </a:lvl1pPr>
            <a:lvl2pPr marL="1259997" indent="0">
              <a:buNone/>
              <a:defRPr sz="5512" b="1"/>
            </a:lvl2pPr>
            <a:lvl3pPr marL="2519995" indent="0">
              <a:buNone/>
              <a:defRPr sz="4961" b="1"/>
            </a:lvl3pPr>
            <a:lvl4pPr marL="3779992" indent="0">
              <a:buNone/>
              <a:defRPr sz="4409" b="1"/>
            </a:lvl4pPr>
            <a:lvl5pPr marL="5039990" indent="0">
              <a:buNone/>
              <a:defRPr sz="4409" b="1"/>
            </a:lvl5pPr>
            <a:lvl6pPr marL="6299987" indent="0">
              <a:buNone/>
              <a:defRPr sz="4409" b="1"/>
            </a:lvl6pPr>
            <a:lvl7pPr marL="7559985" indent="0">
              <a:buNone/>
              <a:defRPr sz="4409" b="1"/>
            </a:lvl7pPr>
            <a:lvl8pPr marL="8819982" indent="0">
              <a:buNone/>
              <a:defRPr sz="4409" b="1"/>
            </a:lvl8pPr>
            <a:lvl9pPr marL="10079980" indent="0">
              <a:buNone/>
              <a:defRPr sz="4409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757489" y="13149904"/>
            <a:ext cx="10713272" cy="193415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9586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251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0265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2399982"/>
            <a:ext cx="8127648" cy="839993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13272" y="5183304"/>
            <a:ext cx="12757487" cy="25583147"/>
          </a:xfrm>
        </p:spPr>
        <p:txBody>
          <a:bodyPr/>
          <a:lstStyle>
            <a:lvl1pPr>
              <a:defRPr sz="8819"/>
            </a:lvl1pPr>
            <a:lvl2pPr>
              <a:defRPr sz="7717"/>
            </a:lvl2pPr>
            <a:lvl3pPr>
              <a:defRPr sz="6614"/>
            </a:lvl3pPr>
            <a:lvl4pPr>
              <a:defRPr sz="5512"/>
            </a:lvl4pPr>
            <a:lvl5pPr>
              <a:defRPr sz="5512"/>
            </a:lvl5pPr>
            <a:lvl6pPr>
              <a:defRPr sz="5512"/>
            </a:lvl6pPr>
            <a:lvl7pPr>
              <a:defRPr sz="5512"/>
            </a:lvl7pPr>
            <a:lvl8pPr>
              <a:defRPr sz="5512"/>
            </a:lvl8pPr>
            <a:lvl9pPr>
              <a:defRPr sz="551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10799922"/>
            <a:ext cx="8127648" cy="20008190"/>
          </a:xfrm>
        </p:spPr>
        <p:txBody>
          <a:bodyPr/>
          <a:lstStyle>
            <a:lvl1pPr marL="0" indent="0">
              <a:buNone/>
              <a:defRPr sz="4409"/>
            </a:lvl1pPr>
            <a:lvl2pPr marL="1259997" indent="0">
              <a:buNone/>
              <a:defRPr sz="3858"/>
            </a:lvl2pPr>
            <a:lvl3pPr marL="2519995" indent="0">
              <a:buNone/>
              <a:defRPr sz="3307"/>
            </a:lvl3pPr>
            <a:lvl4pPr marL="3779992" indent="0">
              <a:buNone/>
              <a:defRPr sz="2756"/>
            </a:lvl4pPr>
            <a:lvl5pPr marL="5039990" indent="0">
              <a:buNone/>
              <a:defRPr sz="2756"/>
            </a:lvl5pPr>
            <a:lvl6pPr marL="6299987" indent="0">
              <a:buNone/>
              <a:defRPr sz="2756"/>
            </a:lvl6pPr>
            <a:lvl7pPr marL="7559985" indent="0">
              <a:buNone/>
              <a:defRPr sz="2756"/>
            </a:lvl7pPr>
            <a:lvl8pPr marL="8819982" indent="0">
              <a:buNone/>
              <a:defRPr sz="2756"/>
            </a:lvl8pPr>
            <a:lvl9pPr marL="10079980" indent="0">
              <a:buNone/>
              <a:defRPr sz="275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435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35780" y="2399982"/>
            <a:ext cx="8127648" cy="8399939"/>
          </a:xfrm>
        </p:spPr>
        <p:txBody>
          <a:bodyPr anchor="b"/>
          <a:lstStyle>
            <a:lvl1pPr>
              <a:defRPr sz="88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713272" y="5183304"/>
            <a:ext cx="12757487" cy="25583147"/>
          </a:xfrm>
        </p:spPr>
        <p:txBody>
          <a:bodyPr anchor="t"/>
          <a:lstStyle>
            <a:lvl1pPr marL="0" indent="0">
              <a:buNone/>
              <a:defRPr sz="8819"/>
            </a:lvl1pPr>
            <a:lvl2pPr marL="1259997" indent="0">
              <a:buNone/>
              <a:defRPr sz="7717"/>
            </a:lvl2pPr>
            <a:lvl3pPr marL="2519995" indent="0">
              <a:buNone/>
              <a:defRPr sz="6614"/>
            </a:lvl3pPr>
            <a:lvl4pPr marL="3779992" indent="0">
              <a:buNone/>
              <a:defRPr sz="5512"/>
            </a:lvl4pPr>
            <a:lvl5pPr marL="5039990" indent="0">
              <a:buNone/>
              <a:defRPr sz="5512"/>
            </a:lvl5pPr>
            <a:lvl6pPr marL="6299987" indent="0">
              <a:buNone/>
              <a:defRPr sz="5512"/>
            </a:lvl6pPr>
            <a:lvl7pPr marL="7559985" indent="0">
              <a:buNone/>
              <a:defRPr sz="5512"/>
            </a:lvl7pPr>
            <a:lvl8pPr marL="8819982" indent="0">
              <a:buNone/>
              <a:defRPr sz="5512"/>
            </a:lvl8pPr>
            <a:lvl9pPr marL="10079980" indent="0">
              <a:buNone/>
              <a:defRPr sz="551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35780" y="10799922"/>
            <a:ext cx="8127648" cy="20008190"/>
          </a:xfrm>
        </p:spPr>
        <p:txBody>
          <a:bodyPr/>
          <a:lstStyle>
            <a:lvl1pPr marL="0" indent="0">
              <a:buNone/>
              <a:defRPr sz="4409"/>
            </a:lvl1pPr>
            <a:lvl2pPr marL="1259997" indent="0">
              <a:buNone/>
              <a:defRPr sz="3858"/>
            </a:lvl2pPr>
            <a:lvl3pPr marL="2519995" indent="0">
              <a:buNone/>
              <a:defRPr sz="3307"/>
            </a:lvl3pPr>
            <a:lvl4pPr marL="3779992" indent="0">
              <a:buNone/>
              <a:defRPr sz="2756"/>
            </a:lvl4pPr>
            <a:lvl5pPr marL="5039990" indent="0">
              <a:buNone/>
              <a:defRPr sz="2756"/>
            </a:lvl5pPr>
            <a:lvl6pPr marL="6299987" indent="0">
              <a:buNone/>
              <a:defRPr sz="2756"/>
            </a:lvl6pPr>
            <a:lvl7pPr marL="7559985" indent="0">
              <a:buNone/>
              <a:defRPr sz="2756"/>
            </a:lvl7pPr>
            <a:lvl8pPr marL="8819982" indent="0">
              <a:buNone/>
              <a:defRPr sz="2756"/>
            </a:lvl8pPr>
            <a:lvl9pPr marL="10079980" indent="0">
              <a:buNone/>
              <a:defRPr sz="2756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4069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32499" y="1916661"/>
            <a:ext cx="21734978" cy="6958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32499" y="9583264"/>
            <a:ext cx="21734978" cy="228415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732498" y="33366432"/>
            <a:ext cx="5669994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F86DA2-6F35-4111-ACB3-E2300C0C7C15}" type="datetimeFigureOut">
              <a:rPr lang="en-GB" smtClean="0"/>
              <a:t>19/06/2025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347492" y="33366432"/>
            <a:ext cx="8504992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797483" y="33366432"/>
            <a:ext cx="5669994" cy="19166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30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C2CB9A-9BA4-4F40-AC33-1A1DB0F02AD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2802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519995" rtl="0" eaLnBrk="1" latinLnBrk="0" hangingPunct="1">
        <a:lnSpc>
          <a:spcPct val="90000"/>
        </a:lnSpc>
        <a:spcBef>
          <a:spcPct val="0"/>
        </a:spcBef>
        <a:buNone/>
        <a:defRPr sz="1212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29999" indent="-629999" algn="l" defTabSz="2519995" rtl="0" eaLnBrk="1" latinLnBrk="0" hangingPunct="1">
        <a:lnSpc>
          <a:spcPct val="90000"/>
        </a:lnSpc>
        <a:spcBef>
          <a:spcPts val="2756"/>
        </a:spcBef>
        <a:buFont typeface="Arial" panose="020B0604020202020204" pitchFamily="34" charset="0"/>
        <a:buChar char="•"/>
        <a:defRPr sz="7717" kern="1200">
          <a:solidFill>
            <a:schemeClr val="tx1"/>
          </a:solidFill>
          <a:latin typeface="+mn-lt"/>
          <a:ea typeface="+mn-ea"/>
          <a:cs typeface="+mn-cs"/>
        </a:defRPr>
      </a:lvl1pPr>
      <a:lvl2pPr marL="1889996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2pPr>
      <a:lvl3pPr marL="3149994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5512" kern="1200">
          <a:solidFill>
            <a:schemeClr val="tx1"/>
          </a:solidFill>
          <a:latin typeface="+mn-lt"/>
          <a:ea typeface="+mn-ea"/>
          <a:cs typeface="+mn-cs"/>
        </a:defRPr>
      </a:lvl3pPr>
      <a:lvl4pPr marL="4409991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4pPr>
      <a:lvl5pPr marL="5669989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5pPr>
      <a:lvl6pPr marL="6929986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6pPr>
      <a:lvl7pPr marL="8189984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7pPr>
      <a:lvl8pPr marL="9449981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8pPr>
      <a:lvl9pPr marL="10709979" indent="-629999" algn="l" defTabSz="2519995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4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1pPr>
      <a:lvl2pPr marL="1259997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2pPr>
      <a:lvl3pPr marL="2519995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4pPr>
      <a:lvl5pPr marL="5039990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5pPr>
      <a:lvl6pPr marL="6299987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6pPr>
      <a:lvl7pPr marL="7559985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7pPr>
      <a:lvl8pPr marL="8819982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8pPr>
      <a:lvl9pPr marL="10079980" algn="l" defTabSz="2519995" rtl="0" eaLnBrk="1" latinLnBrk="0" hangingPunct="1">
        <a:defRPr sz="496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E55D3C5-B04D-41A5-9B17-C157FCAEF5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3581730"/>
              </p:ext>
            </p:extLst>
          </p:nvPr>
        </p:nvGraphicFramePr>
        <p:xfrm>
          <a:off x="818147" y="665380"/>
          <a:ext cx="23509706" cy="3702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8590">
                  <a:extLst>
                    <a:ext uri="{9D8B030D-6E8A-4147-A177-3AD203B41FA5}">
                      <a16:colId xmlns:a16="http://schemas.microsoft.com/office/drawing/2014/main" val="4092810084"/>
                    </a:ext>
                  </a:extLst>
                </a:gridCol>
                <a:gridCol w="13210674">
                  <a:extLst>
                    <a:ext uri="{9D8B030D-6E8A-4147-A177-3AD203B41FA5}">
                      <a16:colId xmlns:a16="http://schemas.microsoft.com/office/drawing/2014/main" val="3944608498"/>
                    </a:ext>
                  </a:extLst>
                </a:gridCol>
                <a:gridCol w="4740442">
                  <a:extLst>
                    <a:ext uri="{9D8B030D-6E8A-4147-A177-3AD203B41FA5}">
                      <a16:colId xmlns:a16="http://schemas.microsoft.com/office/drawing/2014/main" val="3295376166"/>
                    </a:ext>
                  </a:extLst>
                </a:gridCol>
              </a:tblGrid>
              <a:tr h="1781860">
                <a:tc>
                  <a:txBody>
                    <a:bodyPr/>
                    <a:lstStyle/>
                    <a:p>
                      <a:pPr marL="0" marR="0" lvl="0" indent="0" algn="ctr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4000" dirty="0"/>
                        <a:t>Algorithms in multimedia and machine learning in the Python environment</a:t>
                      </a:r>
                      <a:endParaRPr lang="en-GB" sz="4000" dirty="0"/>
                    </a:p>
                  </a:txBody>
                  <a:tcPr anchor="ctr">
                    <a:solidFill>
                      <a:srgbClr val="009999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sz="7600" dirty="0"/>
                        <a:t>DeepCompress</a:t>
                      </a:r>
                      <a:endParaRPr lang="he-IL" sz="7600" dirty="0"/>
                    </a:p>
                    <a:p>
                      <a:pPr algn="ctr"/>
                      <a:r>
                        <a:rPr lang="he-IL" sz="5400" dirty="0"/>
                        <a:t>אביב אלבז, רון בוטבול</a:t>
                      </a:r>
                    </a:p>
                    <a:p>
                      <a:pPr algn="ctr"/>
                      <a:r>
                        <a:rPr lang="en-GB" sz="4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Second semester</a:t>
                      </a:r>
                      <a:r>
                        <a:rPr lang="en-US" sz="4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he-IL" sz="4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2025</a:t>
                      </a:r>
                      <a:r>
                        <a:rPr lang="en-US" sz="4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GB" sz="4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– </a:t>
                      </a:r>
                      <a:r>
                        <a:rPr lang="he-IL" sz="40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שנה"ל תשפ"ה, סמסטר ב'</a:t>
                      </a:r>
                      <a:endParaRPr lang="en-GB" sz="4000" b="1" kern="1200" dirty="0">
                        <a:solidFill>
                          <a:schemeClr val="lt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rgbClr val="009999"/>
                    </a:solidFill>
                  </a:tcPr>
                </a:tc>
                <a:tc rowSpan="2">
                  <a:txBody>
                    <a:bodyPr/>
                    <a:lstStyle/>
                    <a:p>
                      <a:endParaRPr lang="en-GB" dirty="0"/>
                    </a:p>
                  </a:txBody>
                  <a:tcPr>
                    <a:solidFill>
                      <a:srgbClr val="00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2067825"/>
                  </a:ext>
                </a:extLst>
              </a:tr>
              <a:tr h="1781860">
                <a:tc>
                  <a:txBody>
                    <a:bodyPr/>
                    <a:lstStyle/>
                    <a:p>
                      <a:pPr marL="0" marR="0" lvl="0" indent="0" algn="ctr" defTabSz="251999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5400" b="1" dirty="0">
                          <a:solidFill>
                            <a:schemeClr val="bg1"/>
                          </a:solidFill>
                        </a:rPr>
                        <a:t>Idan Tubis</a:t>
                      </a:r>
                      <a:endParaRPr lang="en-GB" sz="54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009999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7700668"/>
                  </a:ext>
                </a:extLst>
              </a:tr>
            </a:tbl>
          </a:graphicData>
        </a:graphic>
      </p:graphicFrame>
      <p:pic>
        <p:nvPicPr>
          <p:cNvPr id="1026" name="Picture 1" descr="Related image">
            <a:extLst>
              <a:ext uri="{FF2B5EF4-FFF2-40B4-BE49-F238E27FC236}">
                <a16:creationId xmlns:a16="http://schemas.microsoft.com/office/drawing/2014/main" id="{5A5333D2-7388-4619-A766-D87FC1725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0513" y="1040568"/>
            <a:ext cx="4252557" cy="281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E2E9B59-38DC-46AD-A4E5-9A55979323A6}"/>
              </a:ext>
            </a:extLst>
          </p:cNvPr>
          <p:cNvSpPr/>
          <p:nvPr/>
        </p:nvSpPr>
        <p:spPr>
          <a:xfrm>
            <a:off x="845134" y="4591050"/>
            <a:ext cx="23509706" cy="30743308"/>
          </a:xfrm>
          <a:prstGeom prst="roundRect">
            <a:avLst/>
          </a:prstGeom>
          <a:solidFill>
            <a:srgbClr val="009999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B97E8D-8EAC-4A73-A1C8-30FEEE629843}"/>
              </a:ext>
            </a:extLst>
          </p:cNvPr>
          <p:cNvSpPr txBox="1"/>
          <p:nvPr/>
        </p:nvSpPr>
        <p:spPr>
          <a:xfrm>
            <a:off x="2970633" y="5357134"/>
            <a:ext cx="19659601" cy="34163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r" rtl="1"/>
            <a:r>
              <a:rPr lang="he-IL" sz="3600" b="1" dirty="0"/>
              <a:t>הקדמה</a:t>
            </a:r>
          </a:p>
          <a:p>
            <a:pPr algn="r" rtl="1"/>
            <a:r>
              <a:rPr lang="he-IL" sz="3600" dirty="0"/>
              <a:t>בעידן הדיגיטלי, תמונות מהוות מרכיב עיקרי בהעברת מידע. אתרים, אפליקציות, מצלמות ומערכות רפואיות דורשות דחיסה יעילה. הפורמטים הקיימים (כגון </a:t>
            </a:r>
            <a:r>
              <a:rPr lang="en-US" sz="3600" dirty="0"/>
              <a:t>gpeg, png, webp</a:t>
            </a:r>
            <a:r>
              <a:rPr lang="he-IL" sz="3600" dirty="0"/>
              <a:t>) אמנם דוחסים, אך לא תמיד שומרים על איכות גבוהה ואינם מותאמים באופן אופטימלי לתוכן. מטרת הפרויקט הייתה לפתח כלי מתקדם לדחיסת תמונות בעזרת רשת </a:t>
            </a:r>
            <a:r>
              <a:rPr lang="en-US" sz="3600" dirty="0"/>
              <a:t>Fully Convolutional Autoencoder (FCN)</a:t>
            </a:r>
            <a:r>
              <a:rPr lang="he-IL" sz="3600" dirty="0"/>
              <a:t>, עם דגש על שמירה על איכות, צבעים ופרטים, יחד עם אפשרות דחיסה לרזולוציות משתנות.</a:t>
            </a:r>
            <a:endParaRPr lang="en-US" sz="3600" dirty="0"/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9C322EF6-6A8F-1649-9595-91BF24966A68}"/>
              </a:ext>
            </a:extLst>
          </p:cNvPr>
          <p:cNvSpPr txBox="1"/>
          <p:nvPr/>
        </p:nvSpPr>
        <p:spPr>
          <a:xfrm>
            <a:off x="2970633" y="8880113"/>
            <a:ext cx="19659601" cy="563231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r" rtl="1"/>
            <a:r>
              <a:rPr lang="he-IL" sz="3600" b="1" dirty="0"/>
              <a:t>עקרון הפתרון:</a:t>
            </a:r>
            <a:br>
              <a:rPr lang="en-US" sz="3600" b="1" dirty="0"/>
            </a:br>
            <a:r>
              <a:rPr lang="he-IL" sz="3600" dirty="0"/>
              <a:t>המערכת מבוססת על רשת </a:t>
            </a:r>
            <a:r>
              <a:rPr lang="en-US" sz="3600" dirty="0"/>
              <a:t>FCN Autoencoder</a:t>
            </a:r>
            <a:r>
              <a:rPr lang="he-IL" sz="3600" dirty="0"/>
              <a:t> המחולקת לשני חלקים שכל אחד מהם מורכב מארבע שכבות:</a:t>
            </a:r>
          </a:p>
          <a:p>
            <a:pPr marL="571500" indent="-571500" algn="r" rtl="1">
              <a:buFontTx/>
              <a:buChar char="-"/>
            </a:pPr>
            <a:r>
              <a:rPr lang="en-US" sz="3600" dirty="0"/>
              <a:t>Encoder</a:t>
            </a:r>
            <a:r>
              <a:rPr lang="he-IL" sz="3600" dirty="0"/>
              <a:t>: דוחס את התמונה למרחב </a:t>
            </a:r>
            <a:r>
              <a:rPr lang="en-US" sz="3600" dirty="0"/>
              <a:t>latent</a:t>
            </a:r>
            <a:r>
              <a:rPr lang="he-IL" sz="3600" dirty="0"/>
              <a:t> קומפקטי.</a:t>
            </a:r>
          </a:p>
          <a:p>
            <a:pPr marL="571500" indent="-571500" algn="r" rtl="1">
              <a:buFontTx/>
              <a:buChar char="-"/>
            </a:pPr>
            <a:r>
              <a:rPr lang="en-US" sz="3600" dirty="0"/>
              <a:t>Decoder</a:t>
            </a:r>
            <a:r>
              <a:rPr lang="he-IL" sz="3600" dirty="0"/>
              <a:t>: משחקר את התמונה מתוך ה-</a:t>
            </a:r>
            <a:r>
              <a:rPr lang="en-US" sz="3600" dirty="0"/>
              <a:t>latent</a:t>
            </a:r>
            <a:r>
              <a:rPr lang="he-IL" sz="3600" dirty="0"/>
              <a:t>.</a:t>
            </a:r>
          </a:p>
          <a:p>
            <a:pPr algn="r" rtl="1"/>
            <a:r>
              <a:rPr lang="he-IL" sz="3600" dirty="0"/>
              <a:t>היתרון הוא שכל שכבות הרשת הן (ללא </a:t>
            </a:r>
            <a:r>
              <a:rPr lang="en-US" sz="3600" dirty="0"/>
              <a:t>fully connected</a:t>
            </a:r>
            <a:r>
              <a:rPr lang="he-IL" sz="3600" dirty="0"/>
              <a:t>), ולכן ניתן לדחוס תמונות בכל גודל.</a:t>
            </a:r>
          </a:p>
          <a:p>
            <a:pPr algn="r" rtl="1"/>
            <a:endParaRPr lang="he-IL" sz="3600" dirty="0"/>
          </a:p>
          <a:p>
            <a:pPr algn="r" rtl="1"/>
            <a:r>
              <a:rPr lang="he-IL" sz="3600" b="1" dirty="0"/>
              <a:t>שלבי העיבוד:</a:t>
            </a:r>
          </a:p>
          <a:p>
            <a:pPr marL="571500" indent="-571500" algn="r" rtl="1">
              <a:buFontTx/>
              <a:buChar char="-"/>
            </a:pPr>
            <a:r>
              <a:rPr lang="he-IL" sz="3600" dirty="0"/>
              <a:t>אימון על חיתוכי תמונה באקראי, לאחר נרמול לטווח [0,1].</a:t>
            </a:r>
          </a:p>
          <a:p>
            <a:pPr marL="571500" indent="-571500" algn="r" rtl="1">
              <a:buFontTx/>
              <a:buChar char="-"/>
            </a:pPr>
            <a:r>
              <a:rPr lang="he-IL" sz="3600" dirty="0"/>
              <a:t>שימוש באפליקציית </a:t>
            </a:r>
            <a:r>
              <a:rPr lang="en-US" sz="3600" dirty="0"/>
              <a:t>Streamlit</a:t>
            </a:r>
            <a:r>
              <a:rPr lang="he-IL" sz="3600" dirty="0"/>
              <a:t> שמאפשרת למשתמש להעלות תמונה, דחיסה, בחירת איכות ושחזור, עם הורדת התמונה.</a:t>
            </a:r>
          </a:p>
        </p:txBody>
      </p:sp>
      <p:pic>
        <p:nvPicPr>
          <p:cNvPr id="9" name="תמונה 8" descr="תמונה שמכילה טקסט, צילום מסך, גופן, גרפיקה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CDE1E314-6449-A89D-754D-EF52B16E93F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091" b="28361"/>
          <a:stretch>
            <a:fillRect/>
          </a:stretch>
        </p:blipFill>
        <p:spPr>
          <a:xfrm>
            <a:off x="5284786" y="14780125"/>
            <a:ext cx="14630400" cy="4247536"/>
          </a:xfrm>
          <a:prstGeom prst="rect">
            <a:avLst/>
          </a:prstGeom>
        </p:spPr>
      </p:pic>
      <p:pic>
        <p:nvPicPr>
          <p:cNvPr id="11" name="תמונה 10" descr="תמונה שמכילה בחוץ, עץ, אפיק, זר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1D99043B-4BAC-8D5B-7F3C-458590552A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076" y="19106815"/>
            <a:ext cx="5633884" cy="4008204"/>
          </a:xfrm>
          <a:prstGeom prst="rect">
            <a:avLst/>
          </a:prstGeom>
        </p:spPr>
      </p:pic>
      <p:cxnSp>
        <p:nvCxnSpPr>
          <p:cNvPr id="15" name="מחבר חץ ישר 14">
            <a:extLst>
              <a:ext uri="{FF2B5EF4-FFF2-40B4-BE49-F238E27FC236}">
                <a16:creationId xmlns:a16="http://schemas.microsoft.com/office/drawing/2014/main" id="{BB61294B-CA8D-1833-B56C-4852F4F00EC8}"/>
              </a:ext>
            </a:extLst>
          </p:cNvPr>
          <p:cNvCxnSpPr/>
          <p:nvPr/>
        </p:nvCxnSpPr>
        <p:spPr>
          <a:xfrm>
            <a:off x="10223398" y="21009895"/>
            <a:ext cx="4188542" cy="0"/>
          </a:xfrm>
          <a:prstGeom prst="straightConnector1">
            <a:avLst/>
          </a:prstGeom>
          <a:ln w="152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תמונה 18" descr="תמונה שמכילה בחוץ, עץ, אפיק, זרם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1FB5BB70-4DEC-7991-5C1F-A67B72334B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20335" y="19171990"/>
            <a:ext cx="5633884" cy="4008203"/>
          </a:xfrm>
          <a:prstGeom prst="rect">
            <a:avLst/>
          </a:prstGeom>
        </p:spPr>
      </p:pic>
      <p:sp>
        <p:nvSpPr>
          <p:cNvPr id="20" name="מלבן 19">
            <a:extLst>
              <a:ext uri="{FF2B5EF4-FFF2-40B4-BE49-F238E27FC236}">
                <a16:creationId xmlns:a16="http://schemas.microsoft.com/office/drawing/2014/main" id="{C673287E-D159-BE3D-ED6E-CEFDAA477307}"/>
              </a:ext>
            </a:extLst>
          </p:cNvPr>
          <p:cNvSpPr/>
          <p:nvPr/>
        </p:nvSpPr>
        <p:spPr>
          <a:xfrm>
            <a:off x="5264604" y="23342732"/>
            <a:ext cx="2832827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3600" dirty="0">
                <a:ln w="0"/>
              </a:rPr>
              <a:t>תמונה מקורית</a:t>
            </a:r>
          </a:p>
          <a:p>
            <a:pPr algn="ctr" rtl="1"/>
            <a:r>
              <a:rPr lang="he-IL" sz="3600" dirty="0">
                <a:ln w="0"/>
              </a:rPr>
              <a:t>גודל: </a:t>
            </a:r>
            <a:r>
              <a:rPr lang="en-US" sz="3600" dirty="0">
                <a:ln w="0"/>
              </a:rPr>
              <a:t>KB</a:t>
            </a:r>
            <a:r>
              <a:rPr lang="he-IL" sz="3600" dirty="0">
                <a:ln w="0"/>
              </a:rPr>
              <a:t>6,030</a:t>
            </a:r>
            <a:endParaRPr lang="he-IL" sz="3600" b="0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21" name="מלבן 20">
            <a:extLst>
              <a:ext uri="{FF2B5EF4-FFF2-40B4-BE49-F238E27FC236}">
                <a16:creationId xmlns:a16="http://schemas.microsoft.com/office/drawing/2014/main" id="{3E8CF179-4D3C-00A9-683B-A3ED29E0A242}"/>
              </a:ext>
            </a:extLst>
          </p:cNvPr>
          <p:cNvSpPr/>
          <p:nvPr/>
        </p:nvSpPr>
        <p:spPr>
          <a:xfrm>
            <a:off x="16620863" y="23342732"/>
            <a:ext cx="283282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3600" dirty="0">
                <a:ln w="0"/>
              </a:rPr>
              <a:t>תמונה דחוסה</a:t>
            </a:r>
          </a:p>
          <a:p>
            <a:pPr algn="ctr" rtl="1"/>
            <a:r>
              <a:rPr lang="he-IL" sz="3600" dirty="0">
                <a:ln w="0"/>
              </a:rPr>
              <a:t>גודל: </a:t>
            </a:r>
            <a:r>
              <a:rPr lang="en-US" sz="3600" dirty="0">
                <a:ln w="0"/>
              </a:rPr>
              <a:t>KB</a:t>
            </a:r>
            <a:r>
              <a:rPr lang="he-IL" sz="3600" dirty="0">
                <a:ln w="0"/>
              </a:rPr>
              <a:t>2,331</a:t>
            </a:r>
            <a:endParaRPr lang="he-IL" sz="3600" b="0" cap="none" spc="0" dirty="0">
              <a:ln w="0"/>
              <a:solidFill>
                <a:schemeClr val="tx1"/>
              </a:solidFill>
            </a:endParaRPr>
          </a:p>
        </p:txBody>
      </p:sp>
      <p:sp>
        <p:nvSpPr>
          <p:cNvPr id="22" name="TextBox 4">
            <a:extLst>
              <a:ext uri="{FF2B5EF4-FFF2-40B4-BE49-F238E27FC236}">
                <a16:creationId xmlns:a16="http://schemas.microsoft.com/office/drawing/2014/main" id="{D758C26E-61FA-328F-BE4C-55050742BCB5}"/>
              </a:ext>
            </a:extLst>
          </p:cNvPr>
          <p:cNvSpPr txBox="1"/>
          <p:nvPr/>
        </p:nvSpPr>
        <p:spPr>
          <a:xfrm>
            <a:off x="2770186" y="24766631"/>
            <a:ext cx="19659601" cy="39703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r" rtl="1"/>
            <a:r>
              <a:rPr lang="he-IL" sz="3600" b="1" dirty="0"/>
              <a:t>מסקנות:</a:t>
            </a:r>
            <a:br>
              <a:rPr lang="en-US" sz="3600" b="1" dirty="0"/>
            </a:br>
            <a:r>
              <a:rPr lang="he-IL" sz="3600" dirty="0"/>
              <a:t>הפרויקט הדגים בהצלחה כיצד ניתן לדחוס ולשחזר תמונות באיכות גבוהה באמצעות רשת </a:t>
            </a:r>
            <a:r>
              <a:rPr lang="en-US" sz="3600" dirty="0"/>
              <a:t>Fully Convolutional Autoencoder</a:t>
            </a:r>
            <a:r>
              <a:rPr lang="he-IL" sz="3600" dirty="0"/>
              <a:t>. המערכת משלבת יעילות חישובית עם גמישות ברזולוציות.</a:t>
            </a:r>
          </a:p>
          <a:p>
            <a:pPr algn="r" rtl="1"/>
            <a:endParaRPr lang="he-IL" sz="3600" dirty="0"/>
          </a:p>
          <a:p>
            <a:pPr algn="r" rtl="1"/>
            <a:endParaRPr lang="he-IL" sz="3600" dirty="0"/>
          </a:p>
          <a:p>
            <a:pPr algn="r" rtl="1"/>
            <a:endParaRPr lang="he-IL" sz="3600" dirty="0"/>
          </a:p>
          <a:p>
            <a:pPr marL="571500" indent="-571500" algn="r" rtl="1">
              <a:buFontTx/>
              <a:buChar char="-"/>
            </a:pPr>
            <a:endParaRPr lang="he-IL" sz="3600" dirty="0"/>
          </a:p>
        </p:txBody>
      </p:sp>
      <p:pic>
        <p:nvPicPr>
          <p:cNvPr id="24" name="תמונה 23">
            <a:extLst>
              <a:ext uri="{FF2B5EF4-FFF2-40B4-BE49-F238E27FC236}">
                <a16:creationId xmlns:a16="http://schemas.microsoft.com/office/drawing/2014/main" id="{7A686292-3770-4889-A396-E5A1E8EE41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03043" y="26539363"/>
            <a:ext cx="10644539" cy="2017951"/>
          </a:xfrm>
          <a:prstGeom prst="rect">
            <a:avLst/>
          </a:prstGeom>
        </p:spPr>
      </p:pic>
      <p:sp>
        <p:nvSpPr>
          <p:cNvPr id="25" name="TextBox 4">
            <a:extLst>
              <a:ext uri="{FF2B5EF4-FFF2-40B4-BE49-F238E27FC236}">
                <a16:creationId xmlns:a16="http://schemas.microsoft.com/office/drawing/2014/main" id="{8AE04400-2BD1-EC39-6752-574010AEE7B2}"/>
              </a:ext>
            </a:extLst>
          </p:cNvPr>
          <p:cNvSpPr txBox="1"/>
          <p:nvPr/>
        </p:nvSpPr>
        <p:spPr>
          <a:xfrm>
            <a:off x="2770186" y="28844910"/>
            <a:ext cx="19659601" cy="34163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r" rtl="1"/>
            <a:r>
              <a:rPr lang="he-IL" sz="3600" b="1" dirty="0"/>
              <a:t>דיון – הצעות לשיפור עתידי:</a:t>
            </a:r>
          </a:p>
          <a:p>
            <a:pPr marL="571500" indent="-571500" algn="r" rtl="1">
              <a:buFontTx/>
              <a:buChar char="-"/>
            </a:pPr>
            <a:r>
              <a:rPr lang="he-IL" sz="3600" dirty="0"/>
              <a:t>שימוש בפונקציות הפסד מתקדמות (כגון </a:t>
            </a:r>
            <a:r>
              <a:rPr lang="en-US" sz="3600" dirty="0"/>
              <a:t>LPIPS</a:t>
            </a:r>
            <a:r>
              <a:rPr lang="he-IL" sz="3600" dirty="0"/>
              <a:t>) לשיפור צבעים.</a:t>
            </a:r>
          </a:p>
          <a:p>
            <a:pPr marL="571500" indent="-571500" algn="r" rtl="1">
              <a:buFontTx/>
              <a:buChar char="-"/>
            </a:pPr>
            <a:r>
              <a:rPr lang="he-IL" sz="3600" dirty="0"/>
              <a:t>שילוב הרחבה ייעודית לצבעים.</a:t>
            </a:r>
          </a:p>
          <a:p>
            <a:pPr marL="571500" indent="-571500" algn="r" rtl="1">
              <a:buFontTx/>
              <a:buChar char="-"/>
            </a:pPr>
            <a:r>
              <a:rPr lang="he-IL" sz="3600" dirty="0"/>
              <a:t>יישום במערכות ענן ואפליקציות.</a:t>
            </a:r>
          </a:p>
          <a:p>
            <a:pPr marL="571500" indent="-571500" algn="r" rtl="1">
              <a:buFontTx/>
              <a:buChar char="-"/>
            </a:pPr>
            <a:r>
              <a:rPr lang="he-IL" sz="3600" dirty="0"/>
              <a:t>שילוב דחיסת קובץ אמיתית.</a:t>
            </a:r>
          </a:p>
          <a:p>
            <a:pPr algn="ctr" rtl="1"/>
            <a:r>
              <a:rPr lang="he-IL" sz="3600" dirty="0"/>
              <a:t>סירקו את הקישור בכדי לצפות בסרטון.</a:t>
            </a:r>
          </a:p>
        </p:txBody>
      </p:sp>
      <p:pic>
        <p:nvPicPr>
          <p:cNvPr id="27" name="תמונה 26" descr="תמונה שמכילה דפוס, גרפיקה, פיקסל, עיצוב&#10;&#10;תוכן בינה מלאכותית גנרטיבית עשוי להיות שגוי.">
            <a:extLst>
              <a:ext uri="{FF2B5EF4-FFF2-40B4-BE49-F238E27FC236}">
                <a16:creationId xmlns:a16="http://schemas.microsoft.com/office/drawing/2014/main" id="{59F1AC3F-1AFC-253C-7DDA-4FB4E54DF48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3820" y="32493684"/>
            <a:ext cx="2607698" cy="2607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58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</TotalTime>
  <Words>277</Words>
  <Application>Microsoft Office PowerPoint</Application>
  <PresentationFormat>מותאם אישית</PresentationFormat>
  <Paragraphs>28</Paragraphs>
  <Slides>1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Dmitry Patashov</dc:creator>
  <cp:lastModifiedBy>Ron Butbul</cp:lastModifiedBy>
  <cp:revision>43</cp:revision>
  <dcterms:created xsi:type="dcterms:W3CDTF">2019-01-27T10:54:29Z</dcterms:created>
  <dcterms:modified xsi:type="dcterms:W3CDTF">2025-06-19T16:17:01Z</dcterms:modified>
</cp:coreProperties>
</file>

<file path=docProps/thumbnail.jpeg>
</file>